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4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7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286"/>
    <a:srgbClr val="F8E2B2"/>
    <a:srgbClr val="FFC87C"/>
    <a:srgbClr val="080808"/>
    <a:srgbClr val="FBDBB0"/>
    <a:srgbClr val="9B714D"/>
    <a:srgbClr val="C99D7A"/>
    <a:srgbClr val="E9B789"/>
    <a:srgbClr val="F2DDBF"/>
    <a:srgbClr val="E7B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186" y="7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 cmpd="sng" algn="ctr">
              <a:solidFill>
                <a:srgbClr val="D7B286"/>
              </a:solidFill>
              <a:prstDash val="solid"/>
              <a:round/>
            </a:ln>
          </c:spPr>
          <c:marker>
            <c:symbol val="circle"/>
            <c:size val="13"/>
            <c:spPr>
              <a:solidFill>
                <a:schemeClr val="tx1"/>
              </a:solidFill>
              <a:ln w="38100" cap="flat" cmpd="sng" algn="ctr">
                <a:solidFill>
                  <a:srgbClr val="D7B286"/>
                </a:solidFill>
                <a:prstDash val="solid"/>
                <a:round/>
              </a:ln>
            </c:spPr>
          </c:marker>
          <c:dLbls>
            <c:dLbl>
              <c:idx val="0"/>
              <c:layout>
                <c:manualLayout>
                  <c:x val="-5.2488109454239901E-2"/>
                  <c:y val="-4.8191985799993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31-4D6F-A4FF-4F65198F332C}"/>
                </c:ext>
              </c:extLst>
            </c:dLbl>
            <c:dLbl>
              <c:idx val="1"/>
              <c:layout>
                <c:manualLayout>
                  <c:x val="-4.7567349192904902E-2"/>
                  <c:y val="-4.7858503508260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31-4D6F-A4FF-4F65198F332C}"/>
                </c:ext>
              </c:extLst>
            </c:dLbl>
            <c:dLbl>
              <c:idx val="2"/>
              <c:layout>
                <c:manualLayout>
                  <c:x val="-4.7567349192904902E-2"/>
                  <c:y val="-4.7050021004473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31-4D6F-A4FF-4F65198F332C}"/>
                </c:ext>
              </c:extLst>
            </c:dLbl>
            <c:dLbl>
              <c:idx val="3"/>
              <c:layout>
                <c:manualLayout>
                  <c:x val="-4.4286842352014903E-2"/>
                  <c:y val="-4.3891760665964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31-4D6F-A4FF-4F65198F332C}"/>
                </c:ext>
              </c:extLst>
            </c:dLbl>
            <c:dLbl>
              <c:idx val="4"/>
              <c:layout>
                <c:manualLayout>
                  <c:x val="-4.5927095772459903E-2"/>
                  <c:y val="-4.6888413789470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31-4D6F-A4FF-4F65198F332C}"/>
                </c:ext>
              </c:extLst>
            </c:dLbl>
            <c:dLbl>
              <c:idx val="5"/>
              <c:layout>
                <c:manualLayout>
                  <c:x val="-4.2646588931569897E-2"/>
                  <c:y val="-4.9399798839195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31-4D6F-A4FF-4F65198F332C}"/>
                </c:ext>
              </c:extLst>
            </c:dLbl>
            <c:dLbl>
              <c:idx val="6"/>
              <c:layout>
                <c:manualLayout>
                  <c:x val="-4.592709577246E-2"/>
                  <c:y val="-4.6888413789470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31-4D6F-A4FF-4F65198F332C}"/>
                </c:ext>
              </c:extLst>
            </c:dLbl>
            <c:dLbl>
              <c:idx val="7"/>
              <c:layout>
                <c:manualLayout>
                  <c:x val="-4.4286842352014903E-2"/>
                  <c:y val="-4.6403145715690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31-4D6F-A4FF-4F65198F332C}"/>
                </c:ext>
              </c:extLst>
            </c:dLbl>
            <c:dLbl>
              <c:idx val="8"/>
              <c:layout>
                <c:manualLayout>
                  <c:x val="-4.7567349192904999E-2"/>
                  <c:y val="-4.4053591095353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31-4D6F-A4FF-4F65198F332C}"/>
                </c:ext>
              </c:extLst>
            </c:dLbl>
            <c:dLbl>
              <c:idx val="9"/>
              <c:layout>
                <c:manualLayout>
                  <c:x val="-4.7567349192904999E-2"/>
                  <c:y val="-4.4053591095353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31-4D6F-A4FF-4F65198F332C}"/>
                </c:ext>
              </c:extLst>
            </c:dLbl>
            <c:dLbl>
              <c:idx val="10"/>
              <c:layout>
                <c:manualLayout>
                  <c:x val="-5.0847856033794998E-2"/>
                  <c:y val="-4.7211851433862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31-4D6F-A4FF-4F65198F332C}"/>
                </c:ext>
              </c:extLst>
            </c:dLbl>
            <c:dLbl>
              <c:idx val="11"/>
              <c:layout>
                <c:manualLayout>
                  <c:x val="-5.0847856033794901E-2"/>
                  <c:y val="-4.4624573493113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31-4D6F-A4FF-4F65198F33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600" b="1" i="0" u="none" strike="noStrike" kern="1200" baseline="0">
                    <a:ln w="6350">
                      <a:noFill/>
                    </a:ln>
                    <a:gradFill flip="none" rotWithShape="1"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  <a:tileRect/>
                    </a:gradFill>
                    <a:effectLst>
                      <a:innerShdw dist="25400" dir="13500000">
                        <a:srgbClr val="F8E2B2"/>
                      </a:innerShdw>
                    </a:effectLst>
                    <a:latin typeface="Calibri" panose="020F0502020204030204" pitchFamily="34" charset="0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250</c:v>
                </c:pt>
                <c:pt idx="2">
                  <c:v>360</c:v>
                </c:pt>
                <c:pt idx="3">
                  <c:v>400</c:v>
                </c:pt>
                <c:pt idx="4">
                  <c:v>430</c:v>
                </c:pt>
                <c:pt idx="5">
                  <c:v>480</c:v>
                </c:pt>
                <c:pt idx="6">
                  <c:v>520</c:v>
                </c:pt>
                <c:pt idx="7">
                  <c:v>570</c:v>
                </c:pt>
                <c:pt idx="8">
                  <c:v>600</c:v>
                </c:pt>
                <c:pt idx="9">
                  <c:v>680</c:v>
                </c:pt>
                <c:pt idx="10">
                  <c:v>720</c:v>
                </c:pt>
                <c:pt idx="11">
                  <c:v>850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0F31-4D6F-A4FF-4F65198F3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19872"/>
        <c:axId val="49921408"/>
      </c:lineChart>
      <c:catAx>
        <c:axId val="4991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altLang="en-US" sz="1400" b="0" i="0" u="none" strike="noStrike" kern="1200" baseline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9921408"/>
        <c:crosses val="autoZero"/>
        <c:auto val="1"/>
        <c:lblAlgn val="ctr"/>
        <c:lblOffset val="100"/>
        <c:noMultiLvlLbl val="0"/>
      </c:catAx>
      <c:valAx>
        <c:axId val="49921408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499198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D7B286"/>
                  </a:gs>
                  <a:gs pos="100000">
                    <a:srgbClr val="F8E2B2"/>
                  </a:gs>
                </a:gsLst>
                <a:lin ang="21594000" scaled="0"/>
              </a:gradFill>
              <a:ln w="6350">
                <a:solidFill>
                  <a:srgbClr val="E6D8B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85E-4810-ACFF-BF49D57C37A4}"/>
              </c:ext>
            </c:extLst>
          </c:dPt>
          <c:dPt>
            <c:idx val="1"/>
            <c:bubble3D val="0"/>
            <c:spPr>
              <a:noFill/>
              <a:ln w="6350">
                <a:solidFill>
                  <a:srgbClr val="E6D8B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85E-4810-ACFF-BF49D57C37A4}"/>
              </c:ext>
            </c:extLst>
          </c:dPt>
          <c:cat>
            <c:strRef>
              <c:f>Sheet1!$A$2:$A$3</c:f>
              <c:strCache>
                <c:ptCount val="2"/>
                <c:pt idx="0">
                  <c:v>市场占比</c:v>
                </c:pt>
                <c:pt idx="1">
                  <c:v>剩余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5E-4810-ACFF-BF49D57C3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D7B286"/>
                  </a:gs>
                  <a:gs pos="100000">
                    <a:srgbClr val="F8E2B2"/>
                  </a:gs>
                </a:gsLst>
                <a:lin ang="21594000" scaled="0"/>
              </a:gradFill>
              <a:ln w="6350">
                <a:solidFill>
                  <a:srgbClr val="E6D8B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DD2-40B9-B96E-F968754D247A}"/>
              </c:ext>
            </c:extLst>
          </c:dPt>
          <c:dPt>
            <c:idx val="1"/>
            <c:bubble3D val="0"/>
            <c:spPr>
              <a:noFill/>
              <a:ln w="6350">
                <a:solidFill>
                  <a:srgbClr val="E6D8B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DD2-40B9-B96E-F968754D247A}"/>
              </c:ext>
            </c:extLst>
          </c:dPt>
          <c:cat>
            <c:strRef>
              <c:f>Sheet1!$A$2:$A$3</c:f>
              <c:strCache>
                <c:ptCount val="2"/>
                <c:pt idx="0">
                  <c:v>市场占比</c:v>
                </c:pt>
                <c:pt idx="1">
                  <c:v>剩余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D2-40B9-B96E-F968754D2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D7B286"/>
                  </a:gs>
                  <a:gs pos="100000">
                    <a:srgbClr val="F8E2B2"/>
                  </a:gs>
                </a:gsLst>
                <a:lin ang="21594000" scaled="0"/>
              </a:gradFill>
              <a:ln w="6350">
                <a:solidFill>
                  <a:srgbClr val="E6D8B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7A6-41FA-B60D-D3DFF9855A0A}"/>
              </c:ext>
            </c:extLst>
          </c:dPt>
          <c:dPt>
            <c:idx val="1"/>
            <c:bubble3D val="0"/>
            <c:spPr>
              <a:noFill/>
              <a:ln w="6350">
                <a:solidFill>
                  <a:srgbClr val="E6D8B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7A6-41FA-B60D-D3DFF9855A0A}"/>
              </c:ext>
            </c:extLst>
          </c:dPt>
          <c:cat>
            <c:strRef>
              <c:f>Sheet1!$A$2:$A$3</c:f>
              <c:strCache>
                <c:ptCount val="2"/>
                <c:pt idx="0">
                  <c:v>市场占比</c:v>
                </c:pt>
                <c:pt idx="1">
                  <c:v>剩余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A6-41FA-B60D-D3DFF9855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7F12-0D97-4618-8153-CBF6368DE1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3AD7B-00F4-4E0C-AB63-9C9A770A45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47-79E6-4A89-A00D-FABFD2A902A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1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48" y="2428081"/>
            <a:ext cx="651076" cy="47625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3162300"/>
            <a:ext cx="12192000" cy="3695700"/>
          </a:xfrm>
          <a:prstGeom prst="rect">
            <a:avLst/>
          </a:prstGeom>
          <a:gradFill>
            <a:gsLst>
              <a:gs pos="17000">
                <a:srgbClr val="060606"/>
              </a:gs>
              <a:gs pos="0">
                <a:srgbClr val="060606">
                  <a:alpha val="0"/>
                </a:srgbClr>
              </a:gs>
              <a:gs pos="100000">
                <a:srgbClr val="06060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 userDrawn="1"/>
        </p:nvCxnSpPr>
        <p:spPr>
          <a:xfrm flipH="1">
            <a:off x="10832955" y="-1660047"/>
            <a:ext cx="1200646" cy="1200646"/>
          </a:xfrm>
          <a:prstGeom prst="line">
            <a:avLst/>
          </a:prstGeom>
          <a:ln w="19050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5896048" y="-1591207"/>
            <a:ext cx="1200646" cy="1200646"/>
          </a:xfrm>
          <a:prstGeom prst="line">
            <a:avLst/>
          </a:prstGeom>
          <a:ln w="19050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 flipH="1">
            <a:off x="7328665" y="-1326140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 flipH="1">
            <a:off x="4664320" y="-1326140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12576420" y="-1275624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43000" decel="5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81002 1.4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8" y="73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43000" decel="57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7 -1.85185E-6 L -0.79167 1.4432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3" y="7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43000" decel="57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5E-6 4.44444E-6 L -0.82148 1.497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7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43000" decel="57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0 L -0.57734 1.0527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5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43000" decel="57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66667E-6 4.07407E-6 L -0.76979 1.403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90" y="7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 flipH="1">
            <a:off x="10832955" y="-1660047"/>
            <a:ext cx="1200646" cy="1200646"/>
          </a:xfrm>
          <a:prstGeom prst="line">
            <a:avLst/>
          </a:prstGeom>
          <a:ln w="19050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5896048" y="-1591207"/>
            <a:ext cx="1200646" cy="1200646"/>
          </a:xfrm>
          <a:prstGeom prst="line">
            <a:avLst/>
          </a:prstGeom>
          <a:ln w="19050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 flipH="1">
            <a:off x="7328665" y="-1326140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4664320" y="-1326140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12576420" y="-1275624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43000" decel="5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81002 1.4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8" y="73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43000" decel="57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7 -1.85185E-6 L -0.79167 1.4432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3" y="7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43000" decel="57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5E-6 4.44444E-6 L -0.82148 1.497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7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43000" decel="57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0 L -0.57734 1.0527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5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43000" decel="57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66667E-6 4.07407E-6 L -0.76979 1.403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90" y="7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 flipH="1">
            <a:off x="10832955" y="-1660047"/>
            <a:ext cx="1200646" cy="1200646"/>
          </a:xfrm>
          <a:prstGeom prst="line">
            <a:avLst/>
          </a:prstGeom>
          <a:ln w="19050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5896048" y="-1591207"/>
            <a:ext cx="1200646" cy="1200646"/>
          </a:xfrm>
          <a:prstGeom prst="line">
            <a:avLst/>
          </a:prstGeom>
          <a:ln w="19050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7328665" y="-1326140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4664320" y="-1326140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12576420" y="-1275624"/>
            <a:ext cx="935579" cy="935579"/>
          </a:xfrm>
          <a:prstGeom prst="line">
            <a:avLst/>
          </a:prstGeom>
          <a:ln w="3175" cap="rnd">
            <a:gradFill flip="none" rotWithShape="1">
              <a:gsLst>
                <a:gs pos="0">
                  <a:srgbClr val="F8E2B2">
                    <a:alpha val="0"/>
                  </a:srgbClr>
                </a:gs>
                <a:gs pos="100000">
                  <a:srgbClr val="F8E2B2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43000" decel="5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81002 1.4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08" y="73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43000" decel="57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667E-7 -1.85185E-6 L -0.79167 1.4432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3" y="7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43000" decel="57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5E-6 4.44444E-6 L -0.82148 1.4979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7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43000" decel="57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33333E-6 0 L -0.57734 1.0527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5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43000" decel="57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66667E-6 4.07407E-6 L -0.76979 1.403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90" y="7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0B9-3B68-4070-BB14-3EB9AEF033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82BA-42E6-4156-A677-D37ABC1D2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2A0B9-3B68-4070-BB14-3EB9AEF0330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582BA-42E6-4156-A677-D37ABC1D2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/>
          <p:cNvSpPr txBox="1"/>
          <p:nvPr/>
        </p:nvSpPr>
        <p:spPr>
          <a:xfrm>
            <a:off x="1387019" y="3963767"/>
            <a:ext cx="9417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ln w="6350">
                  <a:noFill/>
                </a:ln>
                <a:gradFill flip="none" rotWithShape="1">
                  <a:gsLst>
                    <a:gs pos="63000">
                      <a:srgbClr val="D5953B"/>
                    </a:gs>
                    <a:gs pos="25000">
                      <a:srgbClr val="FFEDAC"/>
                    </a:gs>
                    <a:gs pos="43000">
                      <a:srgbClr val="F6CA7C"/>
                    </a:gs>
                  </a:gsLst>
                  <a:lin ang="2400000" scaled="0"/>
                  <a:tileRect/>
                </a:gradFill>
                <a:effectLst>
                  <a:outerShdw blurRad="76200" dist="101600" dir="600000" algn="tl" rotWithShape="0">
                    <a:schemeClr val="tx1">
                      <a:alpha val="50000"/>
                    </a:scheme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7200" dirty="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</a:rPr>
              <a:t>冠军王冠年度颁奖晚会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4604196" y="5488841"/>
            <a:ext cx="299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HAPPY NEW YEAR</a:t>
            </a:r>
            <a:endParaRPr lang="zh-CN" altLang="en-US" sz="2000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367213" y="5464375"/>
            <a:ext cx="3457576" cy="449042"/>
            <a:chOff x="4117994" y="5393909"/>
            <a:chExt cx="3956013" cy="513774"/>
          </a:xfrm>
        </p:grpSpPr>
        <p:sp>
          <p:nvSpPr>
            <p:cNvPr id="18" name="矩形 17"/>
            <p:cNvSpPr/>
            <p:nvPr/>
          </p:nvSpPr>
          <p:spPr>
            <a:xfrm>
              <a:off x="4117994" y="5393909"/>
              <a:ext cx="3956013" cy="513774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146599" y="5423462"/>
              <a:ext cx="3907185" cy="454668"/>
              <a:chOff x="5794225" y="5144237"/>
              <a:chExt cx="1876784" cy="21839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794225" y="5144237"/>
                <a:ext cx="32385" cy="218396"/>
                <a:chOff x="5794225" y="5144237"/>
                <a:chExt cx="32385" cy="218396"/>
              </a:xfrm>
            </p:grpSpPr>
            <p:sp>
              <p:nvSpPr>
                <p:cNvPr id="19" name="直角三角形 18"/>
                <p:cNvSpPr/>
                <p:nvPr/>
              </p:nvSpPr>
              <p:spPr>
                <a:xfrm>
                  <a:off x="5794225" y="5330248"/>
                  <a:ext cx="32385" cy="3238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0" name="直角三角形 19"/>
                <p:cNvSpPr/>
                <p:nvPr/>
              </p:nvSpPr>
              <p:spPr>
                <a:xfrm rot="5400000">
                  <a:off x="5794225" y="5144237"/>
                  <a:ext cx="32384" cy="32384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10800000">
                <a:off x="7638624" y="5144237"/>
                <a:ext cx="32385" cy="218396"/>
                <a:chOff x="5790199" y="5367279"/>
                <a:chExt cx="32385" cy="218396"/>
              </a:xfrm>
            </p:grpSpPr>
            <p:sp>
              <p:nvSpPr>
                <p:cNvPr id="23" name="直角三角形 22"/>
                <p:cNvSpPr/>
                <p:nvPr/>
              </p:nvSpPr>
              <p:spPr>
                <a:xfrm>
                  <a:off x="5790199" y="5553291"/>
                  <a:ext cx="32384" cy="32384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直角三角形 23"/>
                <p:cNvSpPr/>
                <p:nvPr/>
              </p:nvSpPr>
              <p:spPr>
                <a:xfrm rot="5400000">
                  <a:off x="5790199" y="5367279"/>
                  <a:ext cx="32385" cy="3238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5787216" y="2501900"/>
            <a:ext cx="62709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rgbClr val="EED9B0"/>
                    </a:gs>
                    <a:gs pos="100000">
                      <a:srgbClr val="C2996B"/>
                    </a:gs>
                  </a:gsLst>
                  <a:lin ang="5400000" scaled="1"/>
                </a:gradFill>
                <a:effectLst>
                  <a:innerShdw blurRad="25400" dist="38100" dir="13500000">
                    <a:prstClr val="black">
                      <a:alpha val="54000"/>
                    </a:prstClr>
                  </a:innerShdw>
                </a:effectLst>
                <a:latin typeface="Impact" panose="020B0806030902050204" pitchFamily="34" charset="0"/>
                <a:sym typeface="+mn-ea"/>
              </a:rPr>
              <a:t>2021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260023" y="6167840"/>
            <a:ext cx="167195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xiazaii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3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202328" y="3365984"/>
            <a:ext cx="4292596" cy="878825"/>
            <a:chOff x="3887319" y="5734848"/>
            <a:chExt cx="4417363" cy="1005513"/>
          </a:xfrm>
        </p:grpSpPr>
        <p:sp>
          <p:nvSpPr>
            <p:cNvPr id="15" name="矩形 14"/>
            <p:cNvSpPr/>
            <p:nvPr/>
          </p:nvSpPr>
          <p:spPr>
            <a:xfrm>
              <a:off x="3887319" y="5734848"/>
              <a:ext cx="4417363" cy="100551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940972" y="5781079"/>
              <a:ext cx="4307422" cy="910425"/>
              <a:chOff x="5695455" y="5316027"/>
              <a:chExt cx="2069035" cy="43731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695455" y="5316031"/>
                <a:ext cx="54078" cy="437312"/>
                <a:chOff x="5695455" y="5316031"/>
                <a:chExt cx="54078" cy="437312"/>
              </a:xfrm>
            </p:grpSpPr>
            <p:sp>
              <p:nvSpPr>
                <p:cNvPr id="23" name="直角三角形 22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直角三角形 23"/>
                <p:cNvSpPr/>
                <p:nvPr/>
              </p:nvSpPr>
              <p:spPr>
                <a:xfrm rot="5400000">
                  <a:off x="5695458" y="5316031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10800000">
                <a:off x="7710413" y="5316027"/>
                <a:ext cx="54077" cy="437316"/>
                <a:chOff x="5696718" y="4976569"/>
                <a:chExt cx="54077" cy="437316"/>
              </a:xfrm>
            </p:grpSpPr>
            <p:sp>
              <p:nvSpPr>
                <p:cNvPr id="21" name="直角三角形 20"/>
                <p:cNvSpPr/>
                <p:nvPr/>
              </p:nvSpPr>
              <p:spPr>
                <a:xfrm>
                  <a:off x="5696719" y="5359810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2" name="直角三角形 21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25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2668575" y="2644312"/>
            <a:ext cx="3062149" cy="14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3"/>
          <p:cNvSpPr txBox="1"/>
          <p:nvPr/>
        </p:nvSpPr>
        <p:spPr>
          <a:xfrm>
            <a:off x="4275753" y="3877658"/>
            <a:ext cx="87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销售部</a:t>
            </a:r>
          </a:p>
        </p:txBody>
      </p:sp>
      <p:sp>
        <p:nvSpPr>
          <p:cNvPr id="28" name="矩形 27"/>
          <p:cNvSpPr/>
          <p:nvPr/>
        </p:nvSpPr>
        <p:spPr>
          <a:xfrm>
            <a:off x="5998469" y="3054622"/>
            <a:ext cx="5064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打工，一个青春无悔的主题，你用自己的故事，向我们娓娓解读。普通的外表却气质不凡，专注是你拒绝平庸的分水岭；稚嫩的年龄却周详稳重，细节是决定你成熟的试金石；浅显的历练却业绩突出，努力是你永远向上的风向标。我们眼中的你：有价值、很真实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619512" y="1893077"/>
            <a:ext cx="2208245" cy="3168352"/>
          </a:xfrm>
          <a:prstGeom prst="rect">
            <a:avLst/>
          </a:prstGeom>
          <a:blipFill dpi="0" rotWithShape="1">
            <a:blip r:embed="rId3"/>
            <a:srcRect/>
            <a:stretch>
              <a:fillRect t="-1677" b="173"/>
            </a:stretch>
          </a:blipFill>
          <a:ln w="38100" cap="sq">
            <a:noFill/>
            <a:miter lim="800000"/>
          </a:ln>
          <a:effectLst>
            <a:reflection stA="20000" endPos="2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矩形 30"/>
          <p:cNvSpPr/>
          <p:nvPr/>
        </p:nvSpPr>
        <p:spPr>
          <a:xfrm>
            <a:off x="4024299" y="3413883"/>
            <a:ext cx="138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史密斯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6087881" y="2952969"/>
            <a:ext cx="4975572" cy="0"/>
          </a:xfrm>
          <a:prstGeom prst="line">
            <a:avLst/>
          </a:prstGeom>
          <a:noFill/>
          <a:ln w="12700">
            <a:solidFill>
              <a:srgbClr val="D7B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19"/>
          <p:cNvSpPr txBox="1"/>
          <p:nvPr/>
        </p:nvSpPr>
        <p:spPr>
          <a:xfrm>
            <a:off x="5998469" y="209723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34" name="TextBox 30"/>
          <p:cNvSpPr txBox="1"/>
          <p:nvPr/>
        </p:nvSpPr>
        <p:spPr>
          <a:xfrm>
            <a:off x="6004819" y="253283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8467" y="264041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de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-1.04167E-6 -2.59259E-6 L 0.0293 -2.59259E-6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 p14:presetBounceEnd="6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  <p:bldP spid="30" grpId="0" animBg="1"/>
          <p:bldP spid="31" grpId="0"/>
          <p:bldP spid="31" grpId="1"/>
          <p:bldP spid="33" grpId="0"/>
          <p:bldP spid="34" grpId="0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de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-1.04167E-6 -2.59259E-6 L 0.0293 -2.59259E-6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28" grpId="0"/>
          <p:bldP spid="30" grpId="0" animBg="1"/>
          <p:bldP spid="31" grpId="0"/>
          <p:bldP spid="31" grpId="1"/>
          <p:bldP spid="33" grpId="0"/>
          <p:bldP spid="34" grpId="0"/>
          <p:bldP spid="3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8845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最佳团队</a:t>
            </a: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0 L -0.03295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165393" y="1511856"/>
            <a:ext cx="4292596" cy="2985886"/>
          </a:xfrm>
          <a:prstGeom prst="rect">
            <a:avLst/>
          </a:prstGeom>
          <a:blipFill dpi="0" rotWithShape="1">
            <a:blip r:embed="rId2"/>
            <a:srcRect/>
            <a:stretch>
              <a:fillRect t="-1677" b="173"/>
            </a:stretch>
          </a:blipFill>
          <a:ln w="38100" cap="sq">
            <a:noFill/>
            <a:miter lim="800000"/>
          </a:ln>
          <a:effectLst>
            <a:reflection stA="20000" endPos="2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3" name="组合 12"/>
          <p:cNvGrpSpPr/>
          <p:nvPr/>
        </p:nvGrpSpPr>
        <p:grpSpPr>
          <a:xfrm>
            <a:off x="1667403" y="4727162"/>
            <a:ext cx="3288576" cy="673270"/>
            <a:chOff x="3887319" y="5734848"/>
            <a:chExt cx="4417363" cy="1005513"/>
          </a:xfrm>
        </p:grpSpPr>
        <p:sp>
          <p:nvSpPr>
            <p:cNvPr id="15" name="矩形 14"/>
            <p:cNvSpPr/>
            <p:nvPr/>
          </p:nvSpPr>
          <p:spPr>
            <a:xfrm>
              <a:off x="3887319" y="5734848"/>
              <a:ext cx="4417363" cy="100551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940972" y="5781079"/>
              <a:ext cx="4307422" cy="910425"/>
              <a:chOff x="5695455" y="5316027"/>
              <a:chExt cx="2069035" cy="43731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695455" y="5316031"/>
                <a:ext cx="54078" cy="437312"/>
                <a:chOff x="5695455" y="5316031"/>
                <a:chExt cx="54078" cy="437312"/>
              </a:xfrm>
            </p:grpSpPr>
            <p:sp>
              <p:nvSpPr>
                <p:cNvPr id="23" name="直角三角形 22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直角三角形 23"/>
                <p:cNvSpPr/>
                <p:nvPr/>
              </p:nvSpPr>
              <p:spPr>
                <a:xfrm rot="5400000">
                  <a:off x="5695458" y="5316031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10800000">
                <a:off x="7710413" y="5316027"/>
                <a:ext cx="54077" cy="437316"/>
                <a:chOff x="5696718" y="4976569"/>
                <a:chExt cx="54077" cy="437316"/>
              </a:xfrm>
            </p:grpSpPr>
            <p:sp>
              <p:nvSpPr>
                <p:cNvPr id="21" name="直角三角形 20"/>
                <p:cNvSpPr/>
                <p:nvPr/>
              </p:nvSpPr>
              <p:spPr>
                <a:xfrm>
                  <a:off x="5696719" y="5359810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2" name="直角三角形 21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25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1780617" y="4666802"/>
            <a:ext cx="3062149" cy="14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5998469" y="2673050"/>
            <a:ext cx="5064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一个有为的团队，一支善战的队伍，一颗进取的心，是他们之所以优秀的基因，他们的每一次前进总是焕发青春的奇迹，他们的每一次出场都是彰显无穷的力量。他们以淳朴的风格和坚毅的脚步，走出了自己的节奏与特色。</a:t>
            </a:r>
          </a:p>
        </p:txBody>
      </p:sp>
      <p:sp>
        <p:nvSpPr>
          <p:cNvPr id="31" name="矩形 30"/>
          <p:cNvSpPr/>
          <p:nvPr/>
        </p:nvSpPr>
        <p:spPr>
          <a:xfrm>
            <a:off x="2621657" y="4802186"/>
            <a:ext cx="138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企划部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6087881" y="2571397"/>
            <a:ext cx="4975572" cy="0"/>
          </a:xfrm>
          <a:prstGeom prst="line">
            <a:avLst/>
          </a:prstGeom>
          <a:noFill/>
          <a:ln w="12700">
            <a:solidFill>
              <a:srgbClr val="D7B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19"/>
          <p:cNvSpPr txBox="1"/>
          <p:nvPr/>
        </p:nvSpPr>
        <p:spPr>
          <a:xfrm>
            <a:off x="5998469" y="171623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34" name="TextBox 30"/>
          <p:cNvSpPr txBox="1"/>
          <p:nvPr/>
        </p:nvSpPr>
        <p:spPr>
          <a:xfrm>
            <a:off x="6004819" y="215183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08467" y="225941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de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-4.58333E-6 0 L 0.0293 0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6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1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28" grpId="0"/>
          <p:bldP spid="31" grpId="0"/>
          <p:bldP spid="31" grpId="1"/>
          <p:bldP spid="33" grpId="0"/>
          <p:bldP spid="34" grpId="0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de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-4.58333E-6 0 L 0.0293 0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1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 tmFilter="0,0; .5, 1; 1, 1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28" grpId="0"/>
          <p:bldP spid="31" grpId="0"/>
          <p:bldP spid="31" grpId="1"/>
          <p:bldP spid="33" grpId="0"/>
          <p:bldP spid="34" grpId="0"/>
          <p:bldP spid="3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4083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文艺汇演</a:t>
            </a: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4.44444E-6 L -0.03295 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857504" y="2242767"/>
            <a:ext cx="6476996" cy="1176809"/>
            <a:chOff x="2763374" y="5393908"/>
            <a:chExt cx="6665254" cy="1346453"/>
          </a:xfrm>
        </p:grpSpPr>
        <p:sp>
          <p:nvSpPr>
            <p:cNvPr id="11" name="矩形 10"/>
            <p:cNvSpPr/>
            <p:nvPr/>
          </p:nvSpPr>
          <p:spPr>
            <a:xfrm>
              <a:off x="2763374" y="5393908"/>
              <a:ext cx="6665254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834844" y="5453771"/>
              <a:ext cx="6520846" cy="1237726"/>
              <a:chOff x="5164135" y="5158810"/>
              <a:chExt cx="31322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164135" y="5158816"/>
                <a:ext cx="54077" cy="594527"/>
                <a:chOff x="5164135" y="5158816"/>
                <a:chExt cx="54077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16413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164135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8242292" y="5158810"/>
                <a:ext cx="54078" cy="594533"/>
                <a:chOff x="5164838" y="4976569"/>
                <a:chExt cx="54078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164838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164839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4083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23775" y="2303674"/>
            <a:ext cx="5544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歌曲</a:t>
            </a:r>
            <a:r>
              <a:rPr lang="en-US" altLang="zh-CN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恭贺新禧</a:t>
            </a:r>
            <a:r>
              <a:rPr lang="en-US" altLang="zh-CN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》</a:t>
            </a: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941837" y="3819606"/>
            <a:ext cx="230832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表演：艾米丽、斯蒂夫</a:t>
            </a:r>
          </a:p>
          <a:p>
            <a:pPr algn="ctr">
              <a:lnSpc>
                <a:spcPct val="120000"/>
              </a:lnSpc>
            </a:pPr>
            <a:r>
              <a:rPr lang="zh-CN" altLang="en-US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部门：客服部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4.44444E-6 L -0.03295 4.44444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857504" y="2242767"/>
            <a:ext cx="6476996" cy="1176809"/>
            <a:chOff x="2763374" y="5393908"/>
            <a:chExt cx="6665254" cy="1346453"/>
          </a:xfrm>
        </p:grpSpPr>
        <p:sp>
          <p:nvSpPr>
            <p:cNvPr id="11" name="矩形 10"/>
            <p:cNvSpPr/>
            <p:nvPr/>
          </p:nvSpPr>
          <p:spPr>
            <a:xfrm>
              <a:off x="2763374" y="5393908"/>
              <a:ext cx="6665254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834844" y="5453771"/>
              <a:ext cx="6520846" cy="1237726"/>
              <a:chOff x="5164135" y="5158810"/>
              <a:chExt cx="31322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164135" y="5158816"/>
                <a:ext cx="54077" cy="594527"/>
                <a:chOff x="5164135" y="5158816"/>
                <a:chExt cx="54077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16413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164135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8242292" y="5158810"/>
                <a:ext cx="54078" cy="594533"/>
                <a:chOff x="5164838" y="4976569"/>
                <a:chExt cx="54078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164838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164839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4083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23775" y="2303674"/>
            <a:ext cx="5544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舞蹈</a:t>
            </a:r>
            <a:r>
              <a:rPr lang="en-US" altLang="zh-CN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过新年</a:t>
            </a:r>
            <a:r>
              <a:rPr lang="en-US" altLang="zh-CN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》</a:t>
            </a: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057253" y="3819606"/>
            <a:ext cx="2077492" cy="64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表演：凯瑟琳、杰克</a:t>
            </a:r>
          </a:p>
          <a:p>
            <a:pPr algn="ctr">
              <a:lnSpc>
                <a:spcPct val="120000"/>
              </a:lnSpc>
            </a:pPr>
            <a:r>
              <a:rPr lang="zh-CN" altLang="en-US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部门：企划部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4.44444E-6 L -0.03295 4.44444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4083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花落谁家</a:t>
            </a: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4.44444E-6 L -0.03295 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823375" y="3317731"/>
            <a:ext cx="8580499" cy="1053362"/>
            <a:chOff x="3887318" y="5734848"/>
            <a:chExt cx="8829897" cy="1005513"/>
          </a:xfrm>
        </p:grpSpPr>
        <p:sp>
          <p:nvSpPr>
            <p:cNvPr id="15" name="矩形 14"/>
            <p:cNvSpPr/>
            <p:nvPr/>
          </p:nvSpPr>
          <p:spPr>
            <a:xfrm>
              <a:off x="3887318" y="5734848"/>
              <a:ext cx="8829897" cy="100551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940971" y="5781079"/>
              <a:ext cx="8737050" cy="910425"/>
              <a:chOff x="5695455" y="5316027"/>
              <a:chExt cx="4196771" cy="43731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695455" y="5316031"/>
                <a:ext cx="54078" cy="437312"/>
                <a:chOff x="5695455" y="5316031"/>
                <a:chExt cx="54078" cy="437312"/>
              </a:xfrm>
            </p:grpSpPr>
            <p:sp>
              <p:nvSpPr>
                <p:cNvPr id="23" name="直角三角形 22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直角三角形 23"/>
                <p:cNvSpPr/>
                <p:nvPr/>
              </p:nvSpPr>
              <p:spPr>
                <a:xfrm rot="5400000">
                  <a:off x="5695458" y="5316031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10800000">
                <a:off x="9838143" y="5316027"/>
                <a:ext cx="54083" cy="437316"/>
                <a:chOff x="3568982" y="4976569"/>
                <a:chExt cx="54083" cy="437316"/>
              </a:xfrm>
            </p:grpSpPr>
            <p:sp>
              <p:nvSpPr>
                <p:cNvPr id="21" name="直角三角形 20"/>
                <p:cNvSpPr/>
                <p:nvPr/>
              </p:nvSpPr>
              <p:spPr>
                <a:xfrm>
                  <a:off x="3568982" y="5359810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2" name="直角三角形 21"/>
                <p:cNvSpPr/>
                <p:nvPr/>
              </p:nvSpPr>
              <p:spPr>
                <a:xfrm rot="5400000">
                  <a:off x="356898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25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3289623" y="2586535"/>
            <a:ext cx="3062149" cy="14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3"/>
          <p:cNvSpPr txBox="1"/>
          <p:nvPr/>
        </p:nvSpPr>
        <p:spPr>
          <a:xfrm>
            <a:off x="8807154" y="3956048"/>
            <a:ext cx="87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销售部</a:t>
            </a:r>
          </a:p>
        </p:txBody>
      </p:sp>
      <p:sp>
        <p:nvSpPr>
          <p:cNvPr id="30" name="矩形 29"/>
          <p:cNvSpPr/>
          <p:nvPr/>
        </p:nvSpPr>
        <p:spPr>
          <a:xfrm>
            <a:off x="6096000" y="1844824"/>
            <a:ext cx="2208245" cy="3168352"/>
          </a:xfrm>
          <a:prstGeom prst="rect">
            <a:avLst/>
          </a:prstGeom>
          <a:blipFill dpi="0" rotWithShape="1">
            <a:blip r:embed="rId3"/>
            <a:srcRect/>
            <a:stretch>
              <a:fillRect t="-1677" b="173"/>
            </a:stretch>
          </a:blipFill>
          <a:ln w="38100" cap="sq">
            <a:noFill/>
            <a:miter lim="800000"/>
          </a:ln>
          <a:effectLst>
            <a:reflection stA="20000" endPos="2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矩形 30"/>
          <p:cNvSpPr/>
          <p:nvPr/>
        </p:nvSpPr>
        <p:spPr>
          <a:xfrm>
            <a:off x="8555700" y="3492273"/>
            <a:ext cx="138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杰克</a:t>
            </a:r>
          </a:p>
        </p:txBody>
      </p:sp>
      <p:sp>
        <p:nvSpPr>
          <p:cNvPr id="19" name="矩形 18"/>
          <p:cNvSpPr/>
          <p:nvPr/>
        </p:nvSpPr>
        <p:spPr>
          <a:xfrm>
            <a:off x="2185500" y="3555643"/>
            <a:ext cx="259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最佳歌手</a:t>
            </a:r>
          </a:p>
        </p:txBody>
      </p:sp>
      <p:sp>
        <p:nvSpPr>
          <p:cNvPr id="34" name="TextBox 19"/>
          <p:cNvSpPr txBox="1"/>
          <p:nvPr/>
        </p:nvSpPr>
        <p:spPr>
          <a:xfrm>
            <a:off x="2185500" y="2468228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35" name="TextBox 30"/>
          <p:cNvSpPr txBox="1"/>
          <p:nvPr/>
        </p:nvSpPr>
        <p:spPr>
          <a:xfrm>
            <a:off x="2191850" y="2903834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95498" y="3011412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de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-2.5E-6 2.22222E-6 L 0.0293 2.22222E-6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30" grpId="0" animBg="1"/>
          <p:bldP spid="31" grpId="0"/>
          <p:bldP spid="31" grpId="1"/>
          <p:bldP spid="19" grpId="0"/>
          <p:bldP spid="19" grpId="1"/>
          <p:bldP spid="34" grpId="0"/>
          <p:bldP spid="35" grpId="0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de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-2.5E-6 2.22222E-6 L 0.0293 2.22222E-6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30" grpId="0" animBg="1"/>
          <p:bldP spid="31" grpId="0"/>
          <p:bldP spid="31" grpId="1"/>
          <p:bldP spid="19" grpId="0"/>
          <p:bldP spid="19" grpId="1"/>
          <p:bldP spid="34" grpId="0"/>
          <p:bldP spid="35" grpId="0"/>
          <p:bldP spid="36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823375" y="3317731"/>
            <a:ext cx="8580499" cy="1053362"/>
            <a:chOff x="3887318" y="5734848"/>
            <a:chExt cx="8829897" cy="1005513"/>
          </a:xfrm>
        </p:grpSpPr>
        <p:sp>
          <p:nvSpPr>
            <p:cNvPr id="15" name="矩形 14"/>
            <p:cNvSpPr/>
            <p:nvPr/>
          </p:nvSpPr>
          <p:spPr>
            <a:xfrm>
              <a:off x="3887318" y="5734848"/>
              <a:ext cx="8829897" cy="100551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940971" y="5781079"/>
              <a:ext cx="8737050" cy="910425"/>
              <a:chOff x="5695455" y="5316027"/>
              <a:chExt cx="4196771" cy="437316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5695455" y="5316031"/>
                <a:ext cx="54078" cy="437312"/>
                <a:chOff x="5695455" y="5316031"/>
                <a:chExt cx="54078" cy="437312"/>
              </a:xfrm>
            </p:grpSpPr>
            <p:sp>
              <p:nvSpPr>
                <p:cNvPr id="23" name="直角三角形 22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直角三角形 23"/>
                <p:cNvSpPr/>
                <p:nvPr/>
              </p:nvSpPr>
              <p:spPr>
                <a:xfrm rot="5400000">
                  <a:off x="5695458" y="5316031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10800000">
                <a:off x="9838143" y="5316027"/>
                <a:ext cx="54083" cy="437316"/>
                <a:chOff x="3568982" y="4976569"/>
                <a:chExt cx="54083" cy="437316"/>
              </a:xfrm>
            </p:grpSpPr>
            <p:sp>
              <p:nvSpPr>
                <p:cNvPr id="21" name="直角三角形 20"/>
                <p:cNvSpPr/>
                <p:nvPr/>
              </p:nvSpPr>
              <p:spPr>
                <a:xfrm>
                  <a:off x="3568982" y="5359810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2" name="直角三角形 21"/>
                <p:cNvSpPr/>
                <p:nvPr/>
              </p:nvSpPr>
              <p:spPr>
                <a:xfrm rot="5400000">
                  <a:off x="356898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25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3289623" y="2588916"/>
            <a:ext cx="3062149" cy="14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3"/>
          <p:cNvSpPr txBox="1"/>
          <p:nvPr/>
        </p:nvSpPr>
        <p:spPr>
          <a:xfrm>
            <a:off x="8807154" y="3956048"/>
            <a:ext cx="87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客服部</a:t>
            </a:r>
          </a:p>
        </p:txBody>
      </p:sp>
      <p:sp>
        <p:nvSpPr>
          <p:cNvPr id="30" name="矩形 29"/>
          <p:cNvSpPr/>
          <p:nvPr/>
        </p:nvSpPr>
        <p:spPr>
          <a:xfrm>
            <a:off x="6096000" y="1844824"/>
            <a:ext cx="2208245" cy="3168352"/>
          </a:xfrm>
          <a:prstGeom prst="rect">
            <a:avLst/>
          </a:prstGeom>
          <a:blipFill dpi="0" rotWithShape="1">
            <a:blip r:embed="rId3"/>
            <a:srcRect/>
            <a:stretch>
              <a:fillRect t="-1677" b="173"/>
            </a:stretch>
          </a:blipFill>
          <a:ln w="38100" cap="sq">
            <a:noFill/>
            <a:miter lim="800000"/>
          </a:ln>
          <a:effectLst>
            <a:reflection stA="20000" endPos="2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矩形 30"/>
          <p:cNvSpPr/>
          <p:nvPr/>
        </p:nvSpPr>
        <p:spPr>
          <a:xfrm>
            <a:off x="8555700" y="3492273"/>
            <a:ext cx="138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凯瑟琳</a:t>
            </a:r>
          </a:p>
        </p:txBody>
      </p:sp>
      <p:sp>
        <p:nvSpPr>
          <p:cNvPr id="19" name="矩形 18"/>
          <p:cNvSpPr/>
          <p:nvPr/>
        </p:nvSpPr>
        <p:spPr>
          <a:xfrm>
            <a:off x="2185500" y="3555643"/>
            <a:ext cx="259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最佳表演</a:t>
            </a:r>
          </a:p>
        </p:txBody>
      </p:sp>
      <p:sp>
        <p:nvSpPr>
          <p:cNvPr id="34" name="TextBox 19"/>
          <p:cNvSpPr txBox="1"/>
          <p:nvPr/>
        </p:nvSpPr>
        <p:spPr>
          <a:xfrm>
            <a:off x="2185500" y="2468228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35" name="TextBox 30"/>
          <p:cNvSpPr txBox="1"/>
          <p:nvPr/>
        </p:nvSpPr>
        <p:spPr>
          <a:xfrm>
            <a:off x="2191850" y="2903834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95498" y="3011412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de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-2.5E-6 -7.40741E-7 L 0.0293 -7.40741E-7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30" grpId="0" animBg="1"/>
          <p:bldP spid="31" grpId="0"/>
          <p:bldP spid="31" grpId="1"/>
          <p:bldP spid="19" grpId="0"/>
          <p:bldP spid="19" grpId="1"/>
          <p:bldP spid="34" grpId="0"/>
          <p:bldP spid="35" grpId="0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de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-2.5E-6 -7.40741E-7 L 0.0293 -7.40741E-7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30" grpId="0" animBg="1"/>
          <p:bldP spid="31" grpId="0"/>
          <p:bldP spid="31" grpId="1"/>
          <p:bldP spid="19" grpId="0"/>
          <p:bldP spid="19" grpId="1"/>
          <p:bldP spid="34" grpId="0"/>
          <p:bldP spid="35" grpId="0"/>
          <p:bldP spid="3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/>
          <p:cNvSpPr txBox="1"/>
          <p:nvPr/>
        </p:nvSpPr>
        <p:spPr>
          <a:xfrm>
            <a:off x="979059" y="4021422"/>
            <a:ext cx="10233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ln w="6350">
                  <a:noFill/>
                </a:ln>
                <a:gradFill flip="none" rotWithShape="1">
                  <a:gsLst>
                    <a:gs pos="63000">
                      <a:srgbClr val="D5953B"/>
                    </a:gs>
                    <a:gs pos="25000">
                      <a:srgbClr val="FFEDAC"/>
                    </a:gs>
                    <a:gs pos="43000">
                      <a:srgbClr val="F6CA7C"/>
                    </a:gs>
                  </a:gsLst>
                  <a:lin ang="2400000" scaled="0"/>
                  <a:tileRect/>
                </a:gradFill>
                <a:effectLst>
                  <a:outerShdw blurRad="76200" dist="101600" dir="600000" algn="tl" rotWithShape="0">
                    <a:schemeClr val="tx1">
                      <a:alpha val="50000"/>
                    </a:scheme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6000" dirty="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一路</a:t>
            </a:r>
            <a:r>
              <a:rPr lang="en-US" altLang="zh-CN" sz="6000" dirty="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[20]</a:t>
            </a:r>
            <a:r>
              <a:rPr lang="zh-CN" altLang="en-US" sz="6000" dirty="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有你 </a:t>
            </a:r>
            <a:r>
              <a:rPr lang="en-US" altLang="zh-CN" sz="6000" dirty="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· </a:t>
            </a:r>
            <a:r>
              <a:rPr lang="zh-CN" altLang="en-US" sz="6000" dirty="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一起</a:t>
            </a:r>
            <a:r>
              <a:rPr lang="en-US" altLang="zh-CN" sz="6000" dirty="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[21]</a:t>
            </a:r>
            <a:r>
              <a:rPr lang="zh-CN" altLang="en-US" sz="6000" dirty="0"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微软雅黑" panose="020B0503020204020204" pitchFamily="34" charset="-122"/>
              </a:rPr>
              <a:t>前行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4604196" y="5430783"/>
            <a:ext cx="299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HAPPY NEW YEAR</a:t>
            </a:r>
            <a:endParaRPr lang="zh-CN" altLang="en-US" sz="2000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367213" y="5406317"/>
            <a:ext cx="3457576" cy="449042"/>
            <a:chOff x="4117994" y="5393909"/>
            <a:chExt cx="3956013" cy="513774"/>
          </a:xfrm>
        </p:grpSpPr>
        <p:sp>
          <p:nvSpPr>
            <p:cNvPr id="18" name="矩形 17"/>
            <p:cNvSpPr/>
            <p:nvPr/>
          </p:nvSpPr>
          <p:spPr>
            <a:xfrm>
              <a:off x="4117994" y="5393909"/>
              <a:ext cx="3956013" cy="513774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146599" y="5423462"/>
              <a:ext cx="3907185" cy="454668"/>
              <a:chOff x="5794225" y="5144237"/>
              <a:chExt cx="1876784" cy="21839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794225" y="5144237"/>
                <a:ext cx="32385" cy="218396"/>
                <a:chOff x="5794225" y="5144237"/>
                <a:chExt cx="32385" cy="218396"/>
              </a:xfrm>
            </p:grpSpPr>
            <p:sp>
              <p:nvSpPr>
                <p:cNvPr id="19" name="直角三角形 18"/>
                <p:cNvSpPr/>
                <p:nvPr/>
              </p:nvSpPr>
              <p:spPr>
                <a:xfrm>
                  <a:off x="5794225" y="5330248"/>
                  <a:ext cx="32385" cy="3238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0" name="直角三角形 19"/>
                <p:cNvSpPr/>
                <p:nvPr/>
              </p:nvSpPr>
              <p:spPr>
                <a:xfrm rot="5400000">
                  <a:off x="5794225" y="5144237"/>
                  <a:ext cx="32384" cy="32384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 rot="10800000">
                <a:off x="7638624" y="5144237"/>
                <a:ext cx="32385" cy="218396"/>
                <a:chOff x="5790199" y="5367279"/>
                <a:chExt cx="32385" cy="218396"/>
              </a:xfrm>
            </p:grpSpPr>
            <p:sp>
              <p:nvSpPr>
                <p:cNvPr id="23" name="直角三角形 22"/>
                <p:cNvSpPr/>
                <p:nvPr/>
              </p:nvSpPr>
              <p:spPr>
                <a:xfrm>
                  <a:off x="5790199" y="5553291"/>
                  <a:ext cx="32384" cy="32384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4" name="直角三角形 23"/>
                <p:cNvSpPr/>
                <p:nvPr/>
              </p:nvSpPr>
              <p:spPr>
                <a:xfrm rot="5400000">
                  <a:off x="5790199" y="5367279"/>
                  <a:ext cx="32385" cy="3238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5787216" y="2501900"/>
            <a:ext cx="62709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rgbClr val="EED9B0"/>
                    </a:gs>
                    <a:gs pos="100000">
                      <a:srgbClr val="C2996B"/>
                    </a:gs>
                  </a:gsLst>
                  <a:lin ang="5400000" scaled="1"/>
                </a:gradFill>
                <a:effectLst>
                  <a:innerShdw blurRad="25400" dist="38100" dir="13500000">
                    <a:prstClr val="black">
                      <a:alpha val="54000"/>
                    </a:prstClr>
                  </a:innerShdw>
                </a:effectLst>
                <a:latin typeface="Impact" panose="020B0806030902050204" pitchFamily="34" charset="0"/>
                <a:sym typeface="+mn-ea"/>
              </a:rPr>
              <a:t>2021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3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42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8845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新年寄语</a:t>
            </a:r>
          </a:p>
        </p:txBody>
      </p:sp>
      <p:sp>
        <p:nvSpPr>
          <p:cNvPr id="36" name="矩形 35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0 L -0.03295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5" grpId="0"/>
      <p:bldP spid="5" grpId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707028" y="3365984"/>
            <a:ext cx="4292596" cy="878825"/>
            <a:chOff x="3887319" y="5734848"/>
            <a:chExt cx="4417363" cy="1005513"/>
          </a:xfrm>
        </p:grpSpPr>
        <p:sp>
          <p:nvSpPr>
            <p:cNvPr id="16" name="矩形 15"/>
            <p:cNvSpPr/>
            <p:nvPr/>
          </p:nvSpPr>
          <p:spPr>
            <a:xfrm>
              <a:off x="3887319" y="5734848"/>
              <a:ext cx="4417363" cy="100551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940972" y="5781079"/>
              <a:ext cx="4307422" cy="910425"/>
              <a:chOff x="5695455" y="5316027"/>
              <a:chExt cx="2069035" cy="43731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5695455" y="5316031"/>
                <a:ext cx="54078" cy="437312"/>
                <a:chOff x="5695455" y="5316031"/>
                <a:chExt cx="54078" cy="437312"/>
              </a:xfrm>
            </p:grpSpPr>
            <p:sp>
              <p:nvSpPr>
                <p:cNvPr id="24" name="直角三角形 23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5" name="直角三角形 24"/>
                <p:cNvSpPr/>
                <p:nvPr/>
              </p:nvSpPr>
              <p:spPr>
                <a:xfrm rot="5400000">
                  <a:off x="5695458" y="5316031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 rot="10800000">
                <a:off x="7710413" y="5316027"/>
                <a:ext cx="54077" cy="437316"/>
                <a:chOff x="5696718" y="4976569"/>
                <a:chExt cx="54077" cy="437316"/>
              </a:xfrm>
            </p:grpSpPr>
            <p:sp>
              <p:nvSpPr>
                <p:cNvPr id="22" name="直角三角形 21"/>
                <p:cNvSpPr/>
                <p:nvPr/>
              </p:nvSpPr>
              <p:spPr>
                <a:xfrm>
                  <a:off x="5696719" y="5359810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3" name="直角三角形 22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2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2173275" y="2644312"/>
            <a:ext cx="3062149" cy="14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0453" y="3877658"/>
            <a:ext cx="87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董事长</a:t>
            </a:r>
            <a:endParaRPr lang="en-US" altLang="zh-CN" sz="1400" dirty="0"/>
          </a:p>
        </p:txBody>
      </p:sp>
      <p:sp>
        <p:nvSpPr>
          <p:cNvPr id="6" name="矩形 5"/>
          <p:cNvSpPr/>
          <p:nvPr/>
        </p:nvSpPr>
        <p:spPr>
          <a:xfrm>
            <a:off x="5503168" y="2044972"/>
            <a:ext cx="5847003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律回春晖渐，万象始更新。转眼间，我们将送走硕果累累的</a:t>
            </a:r>
            <a:r>
              <a:rPr lang="en-US" altLang="zh-CN" sz="16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年，迎来充满希望和更多期待的</a:t>
            </a:r>
            <a:r>
              <a:rPr lang="en-US" altLang="zh-CN" sz="16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年。值此新春佳节之际，我谨代表公司董事会向在各个岗位上辛勤工作的全体员工、向关心和支持公司建设与发展的广大客户和各界朋友，致以诚挚的问候和最衷心的祝福。祝大家身体健康，工作顺利，狗年吉祥如意！</a:t>
            </a:r>
          </a:p>
          <a:p>
            <a:pPr indent="457200" algn="just">
              <a:lnSpc>
                <a:spcPct val="150000"/>
              </a:lnSpc>
            </a:pPr>
            <a:r>
              <a:rPr lang="en-US" altLang="zh-CN" sz="16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年是不平凡的一年，是充满挑战的一年，是公司焕然一新的一年！公司迈出坚实的每一步，都离不开全体员工的辛勤努力、各界朋友给予的支持与厚爱，对此，我和公司董事会永远不会忘记，并向各位表示最衷心的感谢！</a:t>
            </a:r>
          </a:p>
        </p:txBody>
      </p:sp>
      <p:sp>
        <p:nvSpPr>
          <p:cNvPr id="10" name="矩形 9"/>
          <p:cNvSpPr/>
          <p:nvPr/>
        </p:nvSpPr>
        <p:spPr>
          <a:xfrm>
            <a:off x="1124212" y="1893077"/>
            <a:ext cx="2208245" cy="316835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77" b="173"/>
            </a:stretch>
          </a:blipFill>
          <a:ln w="38100" cap="sq">
            <a:noFill/>
            <a:miter lim="800000"/>
          </a:ln>
          <a:effectLst>
            <a:reflection stA="20000" endPos="2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3528999" y="3413883"/>
            <a:ext cx="138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斯蒂夫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592581" y="1943319"/>
            <a:ext cx="5757590" cy="0"/>
          </a:xfrm>
          <a:prstGeom prst="line">
            <a:avLst/>
          </a:prstGeom>
          <a:noFill/>
          <a:ln w="12700">
            <a:solidFill>
              <a:srgbClr val="D7B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19"/>
          <p:cNvSpPr txBox="1"/>
          <p:nvPr/>
        </p:nvSpPr>
        <p:spPr>
          <a:xfrm>
            <a:off x="5503168" y="1088139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5509518" y="1523745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13166" y="1631323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辛丑牛年</a:t>
            </a:r>
            <a:endParaRPr lang="zh-CN" altLang="en-US" sz="9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de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3.95833E-6 -2.59259E-6 L 0.02929 -2.59259E-6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nodeType="withEffect" p14:presetBounceEnd="6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10" grpId="0" animBg="1"/>
          <p:bldP spid="11" grpId="0"/>
          <p:bldP spid="11" grpId="1"/>
          <p:bldP spid="26" grpId="0"/>
          <p:bldP spid="27" grpId="0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de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3.95833E-6 -2.59259E-6 L 0.02929 -2.59259E-6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41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6" grpId="0"/>
          <p:bldP spid="10" grpId="0" animBg="1"/>
          <p:bldP spid="11" grpId="0"/>
          <p:bldP spid="11" grpId="1"/>
          <p:bldP spid="26" grpId="0"/>
          <p:bldP spid="27" grpId="0"/>
          <p:bldP spid="2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42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8845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回顾总结</a:t>
            </a:r>
          </a:p>
        </p:txBody>
      </p:sp>
      <p:sp>
        <p:nvSpPr>
          <p:cNvPr id="36" name="矩形 35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辛丑牛年</a:t>
            </a:r>
            <a:endParaRPr lang="zh-CN" altLang="en-US" sz="9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0 L -0.03295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5" grpId="0"/>
      <p:bldP spid="5" grpId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表 10"/>
          <p:cNvGraphicFramePr/>
          <p:nvPr/>
        </p:nvGraphicFramePr>
        <p:xfrm>
          <a:off x="2261160" y="1925741"/>
          <a:ext cx="7742706" cy="447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1013986" y="1401800"/>
            <a:ext cx="2824281" cy="774273"/>
            <a:chOff x="3887319" y="5393908"/>
            <a:chExt cx="4417363" cy="1346453"/>
          </a:xfrm>
        </p:grpSpPr>
        <p:sp>
          <p:nvSpPr>
            <p:cNvPr id="25" name="矩形 24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31" name="直角三角形 30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32" name="直角三角形 31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29" name="直角三角形 28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30" name="直角三角形 29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33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1472800" y="1459231"/>
            <a:ext cx="2992077" cy="143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19"/>
          <p:cNvSpPr txBox="1"/>
          <p:nvPr/>
        </p:nvSpPr>
        <p:spPr>
          <a:xfrm>
            <a:off x="987540" y="830421"/>
            <a:ext cx="115275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2020</a:t>
            </a:r>
          </a:p>
        </p:txBody>
      </p:sp>
      <p:sp>
        <p:nvSpPr>
          <p:cNvPr id="35" name="TextBox 30"/>
          <p:cNvSpPr txBox="1"/>
          <p:nvPr/>
        </p:nvSpPr>
        <p:spPr>
          <a:xfrm>
            <a:off x="2028870" y="985030"/>
            <a:ext cx="187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全年销售业绩</a:t>
            </a:r>
          </a:p>
        </p:txBody>
      </p:sp>
      <p:sp>
        <p:nvSpPr>
          <p:cNvPr id="36" name="矩形 35"/>
          <p:cNvSpPr/>
          <p:nvPr/>
        </p:nvSpPr>
        <p:spPr>
          <a:xfrm>
            <a:off x="1209963" y="1434993"/>
            <a:ext cx="243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稳步上升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10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0 L -0.03295 0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34" grpId="0"/>
      <p:bldP spid="35" grpId="0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表 14"/>
          <p:cNvGraphicFramePr/>
          <p:nvPr/>
        </p:nvGraphicFramePr>
        <p:xfrm>
          <a:off x="1192554" y="2767198"/>
          <a:ext cx="2297577" cy="242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13284" y="3662280"/>
            <a:ext cx="1056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/>
              <a:t>75%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3257" y="5288201"/>
            <a:ext cx="15361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2020</a:t>
            </a:r>
            <a:r>
              <a:rPr lang="zh-CN" altLang="en-US" sz="28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年</a:t>
            </a:r>
            <a:endParaRPr lang="en-US" altLang="zh-CN" sz="2800" b="1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  <a:reflection stA="15000" endPos="40000" dist="76200" dir="5400000" sy="-100000" algn="bl" rotWithShape="0"/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4947212" y="2767198"/>
          <a:ext cx="2297577" cy="242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567942" y="3662280"/>
            <a:ext cx="1056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/>
              <a:t>82%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7915" y="5288201"/>
            <a:ext cx="15361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8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2020</a:t>
            </a:r>
            <a:r>
              <a:rPr lang="zh-CN" altLang="en-US" b="1" dirty="0"/>
              <a:t>年</a:t>
            </a:r>
            <a:endParaRPr lang="en-US" altLang="zh-CN" b="1" dirty="0"/>
          </a:p>
        </p:txBody>
      </p:sp>
      <p:graphicFrame>
        <p:nvGraphicFramePr>
          <p:cNvPr id="21" name="图表 20"/>
          <p:cNvGraphicFramePr/>
          <p:nvPr/>
        </p:nvGraphicFramePr>
        <p:xfrm>
          <a:off x="8703920" y="2767198"/>
          <a:ext cx="2297577" cy="242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324650" y="3662280"/>
            <a:ext cx="1056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/>
              <a:t>96%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84623" y="5288201"/>
            <a:ext cx="15361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8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2020</a:t>
            </a:r>
            <a:r>
              <a:rPr lang="zh-CN" altLang="en-US" b="1" dirty="0"/>
              <a:t>年</a:t>
            </a:r>
            <a:endParaRPr lang="en-US" altLang="zh-CN" b="1" dirty="0"/>
          </a:p>
        </p:txBody>
      </p:sp>
      <p:grpSp>
        <p:nvGrpSpPr>
          <p:cNvPr id="38" name="组合 37"/>
          <p:cNvGrpSpPr/>
          <p:nvPr/>
        </p:nvGrpSpPr>
        <p:grpSpPr>
          <a:xfrm>
            <a:off x="914548" y="1179578"/>
            <a:ext cx="2824281" cy="774273"/>
            <a:chOff x="3887319" y="5393908"/>
            <a:chExt cx="4417363" cy="1346453"/>
          </a:xfrm>
        </p:grpSpPr>
        <p:sp>
          <p:nvSpPr>
            <p:cNvPr id="39" name="矩形 38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45" name="直角三角形 44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46" name="直角三角形 45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43" name="直角三角形 42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44" name="直角三角形 43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47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1373362" y="1237009"/>
            <a:ext cx="2992077" cy="143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19"/>
          <p:cNvSpPr txBox="1"/>
          <p:nvPr/>
        </p:nvSpPr>
        <p:spPr>
          <a:xfrm>
            <a:off x="888102" y="608199"/>
            <a:ext cx="115275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2020</a:t>
            </a:r>
          </a:p>
        </p:txBody>
      </p:sp>
      <p:sp>
        <p:nvSpPr>
          <p:cNvPr id="49" name="TextBox 30"/>
          <p:cNvSpPr txBox="1"/>
          <p:nvPr/>
        </p:nvSpPr>
        <p:spPr>
          <a:xfrm>
            <a:off x="1929432" y="762808"/>
            <a:ext cx="187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市场占有率</a:t>
            </a:r>
          </a:p>
        </p:txBody>
      </p:sp>
      <p:sp>
        <p:nvSpPr>
          <p:cNvPr id="50" name="矩形 49"/>
          <p:cNvSpPr/>
          <p:nvPr/>
        </p:nvSpPr>
        <p:spPr>
          <a:xfrm>
            <a:off x="1110525" y="1212771"/>
            <a:ext cx="243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快速增长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100" fill="hold"/>
                                        <p:tgtEl>
                                          <p:spTgt spid="4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54167E-6 -2.22222E-6 L -0.03295 -2.2222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decel="6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6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5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decel="6000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decel="6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decel="6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decel="6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5" grpId="1">
        <p:bldAsOne/>
      </p:bldGraphic>
      <p:bldP spid="16" grpId="0"/>
      <p:bldP spid="16" grpId="1"/>
      <p:bldP spid="17" grpId="0"/>
      <p:bldGraphic spid="18" grpId="0">
        <p:bldAsOne/>
      </p:bldGraphic>
      <p:bldGraphic spid="18" grpId="1">
        <p:bldAsOne/>
      </p:bldGraphic>
      <p:bldP spid="19" grpId="0"/>
      <p:bldP spid="19" grpId="1"/>
      <p:bldP spid="20" grpId="0"/>
      <p:bldGraphic spid="21" grpId="0">
        <p:bldAsOne/>
      </p:bldGraphic>
      <p:bldGraphic spid="21" grpId="1">
        <p:bldAsOne/>
      </p:bldGraphic>
      <p:bldP spid="22" grpId="0"/>
      <p:bldP spid="22" grpId="1"/>
      <p:bldP spid="23" grpId="0"/>
      <p:bldP spid="48" grpId="0"/>
      <p:bldP spid="49" grpId="0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8845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先进表彰</a:t>
            </a: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辛丑牛年</a:t>
            </a:r>
            <a:endParaRPr lang="zh-CN" altLang="en-US" sz="9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0 L -0.03295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49704" y="2242767"/>
            <a:ext cx="4292596" cy="1176809"/>
            <a:chOff x="3887319" y="5393908"/>
            <a:chExt cx="4417363" cy="1346453"/>
          </a:xfrm>
        </p:grpSpPr>
        <p:sp>
          <p:nvSpPr>
            <p:cNvPr id="11" name="矩形 10"/>
            <p:cNvSpPr/>
            <p:nvPr/>
          </p:nvSpPr>
          <p:spPr>
            <a:xfrm>
              <a:off x="3887319" y="5393908"/>
              <a:ext cx="4417363" cy="134645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40972" y="5453771"/>
              <a:ext cx="4307422" cy="1237726"/>
              <a:chOff x="5695455" y="5158810"/>
              <a:chExt cx="2069035" cy="5945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695455" y="5158816"/>
                <a:ext cx="54078" cy="594527"/>
                <a:chOff x="5695455" y="5158816"/>
                <a:chExt cx="54078" cy="594527"/>
              </a:xfrm>
            </p:grpSpPr>
            <p:sp>
              <p:nvSpPr>
                <p:cNvPr id="17" name="直角三角形 16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5695458" y="5158816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0800000">
                <a:off x="7710413" y="5158810"/>
                <a:ext cx="54077" cy="594533"/>
                <a:chOff x="5696718" y="4976569"/>
                <a:chExt cx="54077" cy="594533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>
                  <a:off x="5696719" y="5517027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19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4574802" y="2348845"/>
            <a:ext cx="4508536" cy="21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98227" y="139039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5004577" y="182599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13196" y="2303674"/>
            <a:ext cx="356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优秀员工</a:t>
            </a:r>
          </a:p>
        </p:txBody>
      </p:sp>
      <p:sp>
        <p:nvSpPr>
          <p:cNvPr id="23" name="矩形 22"/>
          <p:cNvSpPr/>
          <p:nvPr/>
        </p:nvSpPr>
        <p:spPr>
          <a:xfrm>
            <a:off x="6208225" y="193357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辛丑牛年</a:t>
            </a:r>
            <a:endParaRPr lang="zh-CN" altLang="en-US" sz="9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6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2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0 L -0.03295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202328" y="3365984"/>
            <a:ext cx="4292596" cy="878825"/>
            <a:chOff x="3887319" y="5734848"/>
            <a:chExt cx="4417363" cy="1005513"/>
          </a:xfrm>
        </p:grpSpPr>
        <p:sp>
          <p:nvSpPr>
            <p:cNvPr id="34" name="矩形 33"/>
            <p:cNvSpPr/>
            <p:nvPr/>
          </p:nvSpPr>
          <p:spPr>
            <a:xfrm>
              <a:off x="3887319" y="5734848"/>
              <a:ext cx="4417363" cy="1005513"/>
            </a:xfrm>
            <a:prstGeom prst="rect">
              <a:avLst/>
            </a:prstGeom>
            <a:noFill/>
            <a:ln w="12700">
              <a:solidFill>
                <a:srgbClr val="D7B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940972" y="5781079"/>
              <a:ext cx="4307422" cy="910425"/>
              <a:chOff x="5695455" y="5316027"/>
              <a:chExt cx="2069035" cy="43731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5695455" y="5316031"/>
                <a:ext cx="54078" cy="437312"/>
                <a:chOff x="5695455" y="5316031"/>
                <a:chExt cx="54078" cy="437312"/>
              </a:xfrm>
            </p:grpSpPr>
            <p:sp>
              <p:nvSpPr>
                <p:cNvPr id="40" name="直角三角形 39"/>
                <p:cNvSpPr/>
                <p:nvPr/>
              </p:nvSpPr>
              <p:spPr>
                <a:xfrm>
                  <a:off x="5695455" y="5699266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41" name="直角三角形 40"/>
                <p:cNvSpPr/>
                <p:nvPr/>
              </p:nvSpPr>
              <p:spPr>
                <a:xfrm rot="5400000">
                  <a:off x="5695458" y="5316031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 rot="10800000">
                <a:off x="7710413" y="5316027"/>
                <a:ext cx="54077" cy="437316"/>
                <a:chOff x="5696718" y="4976569"/>
                <a:chExt cx="54077" cy="437316"/>
              </a:xfrm>
            </p:grpSpPr>
            <p:sp>
              <p:nvSpPr>
                <p:cNvPr id="38" name="直角三角形 37"/>
                <p:cNvSpPr/>
                <p:nvPr/>
              </p:nvSpPr>
              <p:spPr>
                <a:xfrm>
                  <a:off x="5696719" y="5359810"/>
                  <a:ext cx="54075" cy="54075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 rot="5400000">
                  <a:off x="5696718" y="4976569"/>
                  <a:ext cx="54077" cy="54077"/>
                </a:xfrm>
                <a:prstGeom prst="rtTriangle">
                  <a:avLst/>
                </a:prstGeom>
                <a:solidFill>
                  <a:srgbClr val="D7B2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82000">
                          <a:srgbClr val="9B714D"/>
                        </a:gs>
                        <a:gs pos="23000">
                          <a:srgbClr val="FBDBB0"/>
                        </a:gs>
                        <a:gs pos="45000">
                          <a:srgbClr val="E9B789"/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</p:grpSp>
      <p:pic>
        <p:nvPicPr>
          <p:cNvPr id="42" name="Picture 2" descr="H:\大气年终盛典颁奖晚会模板\光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5572"/>
          <a:stretch>
            <a:fillRect/>
          </a:stretch>
        </p:blipFill>
        <p:spPr bwMode="auto">
          <a:xfrm>
            <a:off x="2668575" y="2644312"/>
            <a:ext cx="3062149" cy="14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3"/>
          <p:cNvSpPr txBox="1"/>
          <p:nvPr/>
        </p:nvSpPr>
        <p:spPr>
          <a:xfrm>
            <a:off x="4275753" y="3877658"/>
            <a:ext cx="87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00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客服部</a:t>
            </a:r>
          </a:p>
        </p:txBody>
      </p:sp>
      <p:sp>
        <p:nvSpPr>
          <p:cNvPr id="45" name="矩形 44"/>
          <p:cNvSpPr/>
          <p:nvPr/>
        </p:nvSpPr>
        <p:spPr>
          <a:xfrm>
            <a:off x="5998469" y="3054622"/>
            <a:ext cx="4917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大家眼中的你，一如秋日里的雁去云飘，是一道从容而又朴实的景致。对待工作你讲原则、有觉悟、重理性；对待同事你很真诚、够交心、挺热情。品若幽兰，芬芳而馥郁；心似荷红，淡泊却出色。你方正质朴，无愧荣膺优秀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619512" y="1893077"/>
            <a:ext cx="2208245" cy="3168352"/>
          </a:xfrm>
          <a:prstGeom prst="rect">
            <a:avLst/>
          </a:prstGeom>
          <a:blipFill dpi="0" rotWithShape="1">
            <a:blip r:embed="rId3"/>
            <a:srcRect/>
            <a:stretch>
              <a:fillRect t="-1677" b="173"/>
            </a:stretch>
          </a:blipFill>
          <a:ln w="38100" cap="sq">
            <a:noFill/>
            <a:miter lim="800000"/>
          </a:ln>
          <a:effectLst>
            <a:reflection stA="20000" endPos="22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矩形 47"/>
          <p:cNvSpPr/>
          <p:nvPr/>
        </p:nvSpPr>
        <p:spPr>
          <a:xfrm>
            <a:off x="4024299" y="3413883"/>
            <a:ext cx="138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  <a:reflection stA="15000" endPos="40000" dist="76200" dir="5400000" sy="-100000" algn="bl" rotWithShape="0"/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艾米丽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6087881" y="2952969"/>
            <a:ext cx="4827769" cy="0"/>
          </a:xfrm>
          <a:prstGeom prst="line">
            <a:avLst/>
          </a:prstGeom>
          <a:noFill/>
          <a:ln w="12700">
            <a:solidFill>
              <a:srgbClr val="D7B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TextBox 19"/>
          <p:cNvSpPr txBox="1"/>
          <p:nvPr/>
        </p:nvSpPr>
        <p:spPr>
          <a:xfrm>
            <a:off x="5998469" y="2097231"/>
            <a:ext cx="220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HAPPY 2021</a:t>
            </a:r>
          </a:p>
        </p:txBody>
      </p:sp>
      <p:sp>
        <p:nvSpPr>
          <p:cNvPr id="51" name="TextBox 30"/>
          <p:cNvSpPr txBox="1"/>
          <p:nvPr/>
        </p:nvSpPr>
        <p:spPr>
          <a:xfrm>
            <a:off x="6004819" y="2532837"/>
            <a:ext cx="120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dirty="0">
                <a:ln w="6350">
                  <a:noFill/>
                </a:ln>
                <a:gradFill flip="none" rotWithShape="1">
                  <a:gsLst>
                    <a:gs pos="82000">
                      <a:srgbClr val="9B714D"/>
                    </a:gs>
                    <a:gs pos="23000">
                      <a:srgbClr val="FBDBB0"/>
                    </a:gs>
                    <a:gs pos="45000">
                      <a:srgbClr val="E9B789"/>
                    </a:gs>
                  </a:gsLst>
                  <a:lin ang="5400000" scaled="0"/>
                  <a:tileRect/>
                </a:gradFill>
                <a:effectLst>
                  <a:innerShdw dist="25400" dir="13500000">
                    <a:srgbClr val="F8E2B2"/>
                  </a:inn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NEW YEAR</a:t>
            </a:r>
            <a:endParaRPr lang="zh-CN" altLang="en-US" dirty="0">
              <a:ln w="6350">
                <a:noFill/>
              </a:ln>
              <a:gradFill flip="none" rotWithShape="1">
                <a:gsLst>
                  <a:gs pos="82000">
                    <a:srgbClr val="9B714D"/>
                  </a:gs>
                  <a:gs pos="23000">
                    <a:srgbClr val="FBDBB0"/>
                  </a:gs>
                  <a:gs pos="45000">
                    <a:srgbClr val="E9B789"/>
                  </a:gs>
                </a:gsLst>
                <a:lin ang="5400000" scaled="0"/>
                <a:tileRect/>
              </a:gradFill>
              <a:effectLst>
                <a:innerShdw dist="25400" dir="13500000">
                  <a:srgbClr val="F8E2B2"/>
                </a:inn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208467" y="2640415"/>
            <a:ext cx="908050" cy="147669"/>
          </a:xfrm>
          <a:prstGeom prst="rect">
            <a:avLst/>
          </a:prstGeom>
          <a:solidFill>
            <a:srgbClr val="D7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0" rIns="48000" bIns="0" rtlCol="0" anchor="ctr"/>
          <a:lstStyle/>
          <a:p>
            <a:pPr algn="dist"/>
            <a:r>
              <a:rPr lang="zh-CN" altLang="en-US" sz="9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辛丑牛年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de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-1.04167E-6 -2.59259E-6 L 0.0293 -2.59259E-6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 p14:presetBounceEnd="6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7" grpId="0" animBg="1"/>
          <p:bldP spid="48" grpId="0"/>
          <p:bldP spid="48" grpId="1"/>
          <p:bldP spid="50" grpId="0"/>
          <p:bldP spid="51" grpId="0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decel="6000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50000" decel="50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repeatCount="indefinite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de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-1.04167E-6 -2.59259E-6 L 0.0293 -2.59259E-6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5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22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7" grpId="0" animBg="1"/>
          <p:bldP spid="48" grpId="0"/>
          <p:bldP spid="48" grpId="1"/>
          <p:bldP spid="50" grpId="0"/>
          <p:bldP spid="51" grpId="0"/>
          <p:bldP spid="52" grpId="0" animBg="1"/>
        </p:bldLst>
      </p:timing>
    </mc:Fallback>
  </mc:AlternateContent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宽屏</PresentationFormat>
  <Paragraphs>96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Calibri</vt:lpstr>
      <vt:lpstr>Impact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admin</dc:creator>
  <cp:lastModifiedBy>天 下</cp:lastModifiedBy>
  <cp:revision>4</cp:revision>
  <dcterms:created xsi:type="dcterms:W3CDTF">2017-01-02T13:50:00Z</dcterms:created>
  <dcterms:modified xsi:type="dcterms:W3CDTF">2021-01-06T03:45:51Z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